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354" r:id="rId3"/>
    <p:sldId id="355" r:id="rId4"/>
    <p:sldId id="357" r:id="rId5"/>
    <p:sldId id="356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8" r:id="rId16"/>
    <p:sldId id="369" r:id="rId17"/>
    <p:sldId id="370" r:id="rId18"/>
    <p:sldId id="371" r:id="rId19"/>
    <p:sldId id="372" r:id="rId20"/>
    <p:sldId id="373" r:id="rId21"/>
    <p:sldId id="367" r:id="rId22"/>
    <p:sldId id="376" r:id="rId23"/>
    <p:sldId id="374" r:id="rId24"/>
    <p:sldId id="377" r:id="rId25"/>
    <p:sldId id="378" r:id="rId26"/>
    <p:sldId id="379" r:id="rId27"/>
    <p:sldId id="380" r:id="rId28"/>
    <p:sldId id="381" r:id="rId29"/>
    <p:sldId id="337" r:id="rId30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458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3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12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921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512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77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65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956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166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50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916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079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899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96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680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131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539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502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464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65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61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33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33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85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02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95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40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Controlador – Modos de Controle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126880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4611189" y="356846"/>
            <a:ext cx="4624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408320" y="1990409"/>
            <a:ext cx="4622564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Como neste modo de controle a correção é proporcional ao tamanho do erro, o motor reagirá para determinada posição, que causará uma nova situação de equilíbrio ao processo, diferente da anterior.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000" b="0" dirty="0">
              <a:latin typeface="Arial" panose="020B0604020202020204" pitchFamily="34" charset="0"/>
            </a:endParaRPr>
          </a:p>
        </p:txBody>
      </p:sp>
      <p:pic>
        <p:nvPicPr>
          <p:cNvPr id="14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0" y="2195253"/>
            <a:ext cx="3564000" cy="199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126880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4611189" y="356846"/>
            <a:ext cx="4624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395046" y="880066"/>
            <a:ext cx="462256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endParaRPr lang="en-US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Após este equilíbrio, verifica-se a presença de um erro final chamado de </a:t>
            </a:r>
            <a:r>
              <a:rPr lang="pt-BR" altLang="pt-BR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off-set</a:t>
            </a:r>
            <a:r>
              <a:rPr lang="pt-BR" alt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erro de regime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Este erro torna-se limitante para o uso do controlador puramente proporcional. Vale ressaltar que este erro pode ser minimizado e não eliminado automaticamente, o que pode ser feito através de um ajuste do controlador proporcional. </a:t>
            </a:r>
          </a:p>
        </p:txBody>
      </p:sp>
      <p:pic>
        <p:nvPicPr>
          <p:cNvPr id="14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0" y="1601347"/>
            <a:ext cx="3888000" cy="285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-39188"/>
            <a:ext cx="4126880" cy="37765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4611189" y="356846"/>
            <a:ext cx="4624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14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3" y="880066"/>
            <a:ext cx="3888000" cy="285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67" y="3974259"/>
            <a:ext cx="7560000" cy="32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2"/>
          <p:cNvSpPr txBox="1">
            <a:spLocks noChangeArrowheads="1"/>
          </p:cNvSpPr>
          <p:nvPr/>
        </p:nvSpPr>
        <p:spPr bwMode="auto">
          <a:xfrm>
            <a:off x="548731" y="133370"/>
            <a:ext cx="711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Faixa proporcional (ou banda proporcional)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548730" y="1078411"/>
            <a:ext cx="9381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 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Faixa proporcional pode ser definida como a percentagem do range do controlador que corresponde ao curso completo do elemento final de controle.</a:t>
            </a:r>
            <a:endParaRPr lang="pt-BR" altLang="pt-BR" sz="2000" dirty="0">
              <a:latin typeface="Arial" panose="020B0604020202020204" pitchFamily="34" charset="0"/>
            </a:endParaRPr>
          </a:p>
        </p:txBody>
      </p:sp>
      <p:pic>
        <p:nvPicPr>
          <p:cNvPr id="18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20" y="2857288"/>
            <a:ext cx="52816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601663" y="215900"/>
            <a:ext cx="815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Ganho ou sensibilidade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07987" y="1238639"/>
            <a:ext cx="8537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 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É um outro conceito para expressar a proporcionalidade. Ganho é a relação entre a variação de saída do controlador para o motor e a variação da entrada do controlador (variável).</a:t>
            </a:r>
            <a:endParaRPr lang="pt-BR" altLang="pt-B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20" y="2857288"/>
            <a:ext cx="52816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1"/>
            <a:ext cx="4687127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4DE166D9-CBC5-45FF-A1C1-0AE681A2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3" y="264795"/>
            <a:ext cx="574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Integral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07E6A6-4AFC-435B-98CA-B06D8F90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563" y="1366802"/>
            <a:ext cx="5298157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 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Tem-se aí o melhor dos dois modos de controle. O modo proporcional, que corrige os erros instantaneamente, e o integral, que se encarrega de eliminar, ao longo do tempo, o </a:t>
            </a:r>
            <a:r>
              <a:rPr lang="pt-BR" altLang="pt-BR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off-set</a:t>
            </a:r>
            <a:r>
              <a:rPr lang="pt-BR" alt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característico do modo proporcional. </a:t>
            </a:r>
            <a:endParaRPr lang="en-US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Neste controlador, o modo integral executa automaticamente o reajuste manual que o operador faria para eliminar o </a:t>
            </a:r>
            <a:r>
              <a:rPr lang="pt-BR" altLang="pt-BR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off-set</a:t>
            </a:r>
            <a:r>
              <a:rPr lang="pt-BR" alt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do modo proporcional.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">
            <a:extLst>
              <a:ext uri="{FF2B5EF4-FFF2-40B4-BE49-F238E27FC236}">
                <a16:creationId xmlns:a16="http://schemas.microsoft.com/office/drawing/2014/main" id="{25A68369-5B00-47D5-AD6E-4859A5A4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" y="1366802"/>
            <a:ext cx="4464000" cy="32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575562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4DE166D9-CBC5-45FF-A1C1-0AE681A2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669" y="285346"/>
            <a:ext cx="574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Integral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07E6A6-4AFC-435B-98CA-B06D8F90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795" y="1109663"/>
            <a:ext cx="53782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A ação integral ocasiona uma correção tal que a velocidade de correção é proporcional à amplitude do desvio. O modo de correção integral não é utilizado sozinho, pois corrige muito lentamente.</a:t>
            </a: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A583BDAC-1BD4-4C27-A14A-0648E2A0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" y="1366802"/>
            <a:ext cx="4464000" cy="32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9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575562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4DE166D9-CBC5-45FF-A1C1-0AE681A2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669" y="285346"/>
            <a:ext cx="574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Integral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E13BB3-DE29-418E-A7B4-3206DC97C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2" y="1574800"/>
            <a:ext cx="5623776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O ajuste do controlador integral é descrito pelo tempo integral (</a:t>
            </a:r>
            <a:r>
              <a:rPr 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time ou TI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) em minutos, podendo ser ajustado através do botão existente no controlador.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Define-se como sendo o tempo necessário para que a ação integral repita uma vez o efeito da ação proporcional.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Imagem 1">
            <a:extLst>
              <a:ext uri="{FF2B5EF4-FFF2-40B4-BE49-F238E27FC236}">
                <a16:creationId xmlns:a16="http://schemas.microsoft.com/office/drawing/2014/main" id="{36328C48-79BA-4BA6-B665-3ADB5C6A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" y="2233707"/>
            <a:ext cx="4500000" cy="34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2">
            <a:extLst>
              <a:ext uri="{FF2B5EF4-FFF2-40B4-BE49-F238E27FC236}">
                <a16:creationId xmlns:a16="http://schemas.microsoft.com/office/drawing/2014/main" id="{291E8F99-E9B1-46F9-8C3A-BF4CA8E85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51" y="964474"/>
            <a:ext cx="3763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reset ou tempo integral</a:t>
            </a:r>
          </a:p>
        </p:txBody>
      </p:sp>
    </p:spTree>
    <p:extLst>
      <p:ext uri="{BB962C8B-B14F-4D97-AF65-F5344CB8AC3E}">
        <p14:creationId xmlns:p14="http://schemas.microsoft.com/office/powerpoint/2010/main" val="305163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575562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4DE166D9-CBC5-45FF-A1C1-0AE681A2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669" y="285346"/>
            <a:ext cx="574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Integral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E13BB3-DE29-418E-A7B4-3206DC97C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2" y="1574800"/>
            <a:ext cx="5623776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 taxa de reset (</a:t>
            </a:r>
            <a:r>
              <a:rPr 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rate ou R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) é uma outra maneira de definir o tempo integral e expressa-se como sendo o número de vezes que a ação integral repete o efeito da ação proporcional no tempo de 1 minuto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AB7820FA-7B20-4B9C-8A69-3184289F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" y="2233707"/>
            <a:ext cx="4500000" cy="34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2">
            <a:extLst>
              <a:ext uri="{FF2B5EF4-FFF2-40B4-BE49-F238E27FC236}">
                <a16:creationId xmlns:a16="http://schemas.microsoft.com/office/drawing/2014/main" id="{4BECC06E-9F25-48A9-ABD4-616C2EEED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51" y="964474"/>
            <a:ext cx="3763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reset ou tempo integral</a:t>
            </a:r>
          </a:p>
        </p:txBody>
      </p:sp>
    </p:spTree>
    <p:extLst>
      <p:ext uri="{BB962C8B-B14F-4D97-AF65-F5344CB8AC3E}">
        <p14:creationId xmlns:p14="http://schemas.microsoft.com/office/powerpoint/2010/main" val="94406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4DE166D9-CBC5-45FF-A1C1-0AE681A2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520" y="392017"/>
            <a:ext cx="574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Integral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15" name="Imagem 1">
            <a:extLst>
              <a:ext uri="{FF2B5EF4-FFF2-40B4-BE49-F238E27FC236}">
                <a16:creationId xmlns:a16="http://schemas.microsoft.com/office/drawing/2014/main" id="{101F7542-E970-4055-9CE0-552C011F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" y="2142331"/>
            <a:ext cx="84391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6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712200" cy="13716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Diagrama de um servomecanismo</a:t>
            </a:r>
            <a:endParaRPr lang="pt-BR" altLang="pt-BR" sz="2400" b="1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57413"/>
            <a:ext cx="8153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de Seta Reta 14"/>
          <p:cNvCxnSpPr>
            <a:cxnSpLocks noChangeShapeType="1"/>
          </p:cNvCxnSpPr>
          <p:nvPr/>
        </p:nvCxnSpPr>
        <p:spPr bwMode="auto">
          <a:xfrm flipH="1">
            <a:off x="2884488" y="1631950"/>
            <a:ext cx="688975" cy="8159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08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4DE166D9-CBC5-45FF-A1C1-0AE681A2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520" y="392017"/>
            <a:ext cx="574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Integral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98665EB6-095E-450C-8853-FD69780F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6" y="1207293"/>
            <a:ext cx="83756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9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1">
            <a:extLst>
              <a:ext uri="{FF2B5EF4-FFF2-40B4-BE49-F238E27FC236}">
                <a16:creationId xmlns:a16="http://schemas.microsoft.com/office/drawing/2014/main" id="{EC54D749-C331-428D-B11B-FCDB00C8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80" y="2200931"/>
            <a:ext cx="4500000" cy="33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62336538-2FE6-4653-B95C-95CAB9E1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5" y="2215972"/>
            <a:ext cx="4500000" cy="33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0ED2DE-B018-4B0B-A3C2-1A85586DFB31}"/>
              </a:ext>
            </a:extLst>
          </p:cNvPr>
          <p:cNvSpPr txBox="1"/>
          <p:nvPr/>
        </p:nvSpPr>
        <p:spPr>
          <a:xfrm>
            <a:off x="268165" y="356846"/>
            <a:ext cx="463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8362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425371" y="1050807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1"/>
            <a:ext cx="4660490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C700DE33-1BE4-4DFA-BEB1-EFC8F6FC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656" y="431145"/>
            <a:ext cx="5442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latin typeface="Arial" panose="020B0604020202020204" pitchFamily="34" charset="0"/>
              </a:rPr>
              <a:t>Controlador Proporcional + Derivativo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57DF85-1E8A-43CC-BF95-F9C607D2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489" y="1779855"/>
            <a:ext cx="518841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Quando a variável se afasta do set-point, o modo derivativo faz com que a saída varie mais do que ocorreria somente com o modo proporcional.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Como consequência, a variável tende a se aproximar mais rapidamente do set-point. </a:t>
            </a:r>
          </a:p>
          <a:p>
            <a:pPr marL="0" indent="0" algn="just">
              <a:spcBef>
                <a:spcPct val="0"/>
              </a:spcBef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DDF02F7E-FF85-48CD-A14D-D94DA48D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455"/>
            <a:ext cx="4500000" cy="27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7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425371" y="1090136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1"/>
            <a:ext cx="4601498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C700DE33-1BE4-4DFA-BEB1-EFC8F6FC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3" y="387623"/>
            <a:ext cx="5467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latin typeface="Arial" panose="020B0604020202020204" pitchFamily="34" charset="0"/>
              </a:rPr>
              <a:t>Controlador Proporcional + Derivativo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57DF85-1E8A-43CC-BF95-F9C607D2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618" y="1620838"/>
            <a:ext cx="518841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Quando a variável está retornando ao set-point, o modo derivativo exerce uma ação contrária, reduzindo as eventuais oscilações e diminuindo o tempo de estabilização, diferente do que se houvesse somente a correção proporcional.</a:t>
            </a:r>
            <a:endParaRPr lang="en-US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">
            <a:extLst>
              <a:ext uri="{FF2B5EF4-FFF2-40B4-BE49-F238E27FC236}">
                <a16:creationId xmlns:a16="http://schemas.microsoft.com/office/drawing/2014/main" id="{022A70ED-A68D-4549-9ADE-C0639424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455"/>
            <a:ext cx="4500000" cy="27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7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425371" y="1090136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1"/>
            <a:ext cx="4601498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C700DE33-1BE4-4DFA-BEB1-EFC8F6FC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3" y="387623"/>
            <a:ext cx="5467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latin typeface="Arial" panose="020B0604020202020204" pitchFamily="34" charset="0"/>
              </a:rPr>
              <a:t>Controlador Proporcional + Derivativo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pic>
        <p:nvPicPr>
          <p:cNvPr id="16" name="Imagem 1">
            <a:extLst>
              <a:ext uri="{FF2B5EF4-FFF2-40B4-BE49-F238E27FC236}">
                <a16:creationId xmlns:a16="http://schemas.microsoft.com/office/drawing/2014/main" id="{022A70ED-A68D-4549-9ADE-C0639424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455"/>
            <a:ext cx="4500000" cy="27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5909B5B-C33F-4A32-A85F-9B473D9B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3" y="1415618"/>
            <a:ext cx="5709334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O efeito estabilizante do modo derivativo permite que se utilize uma faixa proporcional menor, ocasionando um </a:t>
            </a:r>
            <a:r>
              <a:rPr 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off-set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menor.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Note-se, entretanto, que o modo derivativo não é capaz de eliminar o </a:t>
            </a:r>
            <a:r>
              <a:rPr 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off-set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, visto que não exerce qualquer ação quando se tem um desvio permanente 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1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425371" y="1090136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1"/>
            <a:ext cx="4601498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C700DE33-1BE4-4DFA-BEB1-EFC8F6FC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3" y="387623"/>
            <a:ext cx="5467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latin typeface="Arial" panose="020B0604020202020204" pitchFamily="34" charset="0"/>
              </a:rPr>
              <a:t>Controlador Proporcional + Derivativo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pic>
        <p:nvPicPr>
          <p:cNvPr id="16" name="Imagem 1">
            <a:extLst>
              <a:ext uri="{FF2B5EF4-FFF2-40B4-BE49-F238E27FC236}">
                <a16:creationId xmlns:a16="http://schemas.microsoft.com/office/drawing/2014/main" id="{022A70ED-A68D-4549-9ADE-C0639424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" y="2516713"/>
            <a:ext cx="4500000" cy="27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2">
            <a:extLst>
              <a:ext uri="{FF2B5EF4-FFF2-40B4-BE49-F238E27FC236}">
                <a16:creationId xmlns:a16="http://schemas.microsoft.com/office/drawing/2014/main" id="{DA6D85CF-77D0-4905-835A-6D762C600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28" y="960651"/>
            <a:ext cx="3297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Tempo derivativo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4D6477-2060-4671-890F-6C186465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06" y="1931987"/>
            <a:ext cx="53290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É definido como o tempo em minutos em que o modo derivativo adianta o efeito do modo proporcional. Quanto maior o tempo derivativo (</a:t>
            </a:r>
            <a:r>
              <a:rPr lang="pt-BR" altLang="pt-BR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), mais forte é a ação derivativa. Este tempo é expresso em minutos.</a:t>
            </a:r>
            <a:endParaRPr lang="en-US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0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2">
            <a:extLst>
              <a:ext uri="{FF2B5EF4-FFF2-40B4-BE49-F238E27FC236}">
                <a16:creationId xmlns:a16="http://schemas.microsoft.com/office/drawing/2014/main" id="{C700DE33-1BE4-4DFA-BEB1-EFC8F6FC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34" y="575301"/>
            <a:ext cx="7521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Derivativo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17" name="Imagem 1">
            <a:extLst>
              <a:ext uri="{FF2B5EF4-FFF2-40B4-BE49-F238E27FC236}">
                <a16:creationId xmlns:a16="http://schemas.microsoft.com/office/drawing/2014/main" id="{DC811536-F72F-4362-8D64-74BA4D58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2194386"/>
            <a:ext cx="87598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38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2">
            <a:extLst>
              <a:ext uri="{FF2B5EF4-FFF2-40B4-BE49-F238E27FC236}">
                <a16:creationId xmlns:a16="http://schemas.microsoft.com/office/drawing/2014/main" id="{C700DE33-1BE4-4DFA-BEB1-EFC8F6FC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34" y="575301"/>
            <a:ext cx="7521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 + Derivativo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744F95BF-E723-4A53-AE16-A4E44752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03" y="2150908"/>
            <a:ext cx="91582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6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m 1">
            <a:extLst>
              <a:ext uri="{FF2B5EF4-FFF2-40B4-BE49-F238E27FC236}">
                <a16:creationId xmlns:a16="http://schemas.microsoft.com/office/drawing/2014/main" id="{55A9BAD8-C4D8-4F1B-9C87-CE549A42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22" y="974629"/>
            <a:ext cx="4500000" cy="33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2">
            <a:extLst>
              <a:ext uri="{FF2B5EF4-FFF2-40B4-BE49-F238E27FC236}">
                <a16:creationId xmlns:a16="http://schemas.microsoft.com/office/drawing/2014/main" id="{C072CE55-18C1-407A-9701-97C61ADD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7" y="974629"/>
            <a:ext cx="4500000" cy="33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940E47E-9C54-4B36-AE34-9F66EF18066F}"/>
              </a:ext>
            </a:extLst>
          </p:cNvPr>
          <p:cNvSpPr txBox="1"/>
          <p:nvPr/>
        </p:nvSpPr>
        <p:spPr>
          <a:xfrm>
            <a:off x="268165" y="356846"/>
            <a:ext cx="463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pic>
        <p:nvPicPr>
          <p:cNvPr id="18" name="Imagem 1">
            <a:extLst>
              <a:ext uri="{FF2B5EF4-FFF2-40B4-BE49-F238E27FC236}">
                <a16:creationId xmlns:a16="http://schemas.microsoft.com/office/drawing/2014/main" id="{132F4DC1-F51F-4644-BAEB-98F2DC4D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71" y="4329241"/>
            <a:ext cx="4500000" cy="27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tângulo 3">
            <a:extLst>
              <a:ext uri="{FF2B5EF4-FFF2-40B4-BE49-F238E27FC236}">
                <a16:creationId xmlns:a16="http://schemas.microsoft.com/office/drawing/2014/main" id="{5B3F3F77-37AD-497D-9DB3-70E1A1E4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210" y="1175973"/>
            <a:ext cx="638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Arial" panose="020B0604020202020204" pitchFamily="34" charset="0"/>
              </a:rPr>
              <a:t>https://www.youtube.com/watch?v=YLGLrEwEiTQ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B7E26C-1076-4F9C-B3B4-39E6EE6E67CA}"/>
              </a:ext>
            </a:extLst>
          </p:cNvPr>
          <p:cNvSpPr txBox="1"/>
          <p:nvPr/>
        </p:nvSpPr>
        <p:spPr>
          <a:xfrm>
            <a:off x="4528210" y="2406756"/>
            <a:ext cx="56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http://professorcesarcosta.com.br/disciplinas/n7srv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796926" y="473851"/>
            <a:ext cx="784242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>
                <a:latin typeface="Arial" panose="020B0604020202020204" pitchFamily="34" charset="0"/>
              </a:rPr>
              <a:t>Servomecanismo</a:t>
            </a:r>
            <a:endParaRPr lang="pt-BR" altLang="pt-BR" sz="3600">
              <a:latin typeface="Arial" panose="020B0604020202020204" pitchFamily="34" charset="0"/>
            </a:endParaRPr>
          </a:p>
        </p:txBody>
      </p:sp>
      <p:pic>
        <p:nvPicPr>
          <p:cNvPr id="11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826"/>
            <a:ext cx="10280469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2C0AF34-6BC2-400E-A986-EF67A7C3E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0" y="1912286"/>
            <a:ext cx="3888000" cy="2780946"/>
          </a:xfrm>
          <a:prstGeom prst="rect">
            <a:avLst/>
          </a:prstGeom>
        </p:spPr>
      </p:pic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520639" y="1410523"/>
            <a:ext cx="521118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O controle em malha fechada refere-se àquele cujo sinal de saída possui um efeito direto na ação de controle.</a:t>
            </a:r>
          </a:p>
          <a:p>
            <a:pPr marL="0" indent="0" algn="just">
              <a:spcBef>
                <a:spcPct val="0"/>
              </a:spcBef>
              <a:buNone/>
            </a:pPr>
            <a:endParaRPr lang="pt-BR" altLang="pt-BR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 Estes sistemas são conhecidos também como sistemas realimentados e tal realimentação (</a:t>
            </a:r>
            <a:r>
              <a:rPr lang="pt-BR" altLang="pt-BR" sz="2400" b="0" i="1" dirty="0">
                <a:latin typeface="Arial" panose="020B0604020202020204" pitchFamily="34" charset="0"/>
              </a:rPr>
              <a:t>feedback</a:t>
            </a:r>
            <a:r>
              <a:rPr lang="pt-BR" altLang="pt-BR" sz="2400" b="0" dirty="0">
                <a:latin typeface="Arial" panose="020B0604020202020204" pitchFamily="34" charset="0"/>
              </a:rPr>
              <a:t>) tem a finalidade de reduzir o erro do sistema.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400" b="0" dirty="0">
              <a:latin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5366203" y="171711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Malha Fechada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5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2C0AF34-6BC2-400E-A986-EF67A7C3E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0" y="1912286"/>
            <a:ext cx="3888000" cy="2780946"/>
          </a:xfrm>
          <a:prstGeom prst="rect">
            <a:avLst/>
          </a:prstGeom>
        </p:spPr>
      </p:pic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622723" y="1130285"/>
            <a:ext cx="498912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Com o objetivo de tornar o sistema mais preciso e sensível às perturbações externas, o sinal de saída é geralmente comparado com um sinal de referência, chamado de </a:t>
            </a:r>
            <a:r>
              <a:rPr lang="pt-BR" altLang="pt-BR" sz="2400" b="0" i="1" dirty="0">
                <a:latin typeface="Arial" panose="020B0604020202020204" pitchFamily="34" charset="0"/>
              </a:rPr>
              <a:t>set-point. 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5274763" y="452390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Malha Fechada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42163" y="4693232"/>
            <a:ext cx="53554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altLang="pt-BR" sz="2400" dirty="0">
                <a:latin typeface="Arial" panose="020B0604020202020204" pitchFamily="34" charset="0"/>
              </a:rPr>
              <a:t>Utiliza-se o erro ou desvio entre estes dois sinais para gerar o sinal de controle que deve ser aplicado ao processo.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5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126880" cy="48201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2C0AF34-6BC2-400E-A986-EF67A7C3E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0" y="1366802"/>
            <a:ext cx="3888000" cy="278094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5274763" y="452390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Malha Fechada</a:t>
            </a:r>
            <a:endParaRPr lang="pt-BR" sz="2800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362992" y="1118136"/>
            <a:ext cx="57737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b="0" dirty="0">
                <a:latin typeface="Arial" panose="020B0604020202020204" pitchFamily="34" charset="0"/>
              </a:rPr>
              <a:t>O sinal de controle é gerado de maneira a corrigir este erro entre a saída e o </a:t>
            </a:r>
            <a:r>
              <a:rPr lang="pt-BR" altLang="pt-BR" sz="2000" b="0" i="1" dirty="0">
                <a:latin typeface="Arial" panose="020B0604020202020204" pitchFamily="34" charset="0"/>
              </a:rPr>
              <a:t>set-point</a:t>
            </a:r>
            <a:r>
              <a:rPr lang="pt-BR" altLang="pt-BR" sz="2000" b="0" dirty="0">
                <a:latin typeface="Arial" panose="020B0604020202020204" pitchFamily="34" charset="0"/>
              </a:rPr>
              <a:t>. O dispositivo que utiliza o sinal de erro para determinar ou calcular o sinal de controle a ser aplicado à planta recebe a denominação de </a:t>
            </a:r>
            <a:r>
              <a:rPr lang="pt-BR" altLang="pt-BR" sz="2000" b="0" dirty="0">
                <a:solidFill>
                  <a:srgbClr val="FF0000"/>
                </a:solidFill>
                <a:latin typeface="Arial" panose="020B0604020202020204" pitchFamily="34" charset="0"/>
              </a:rPr>
              <a:t>controlador ou compensador</a:t>
            </a:r>
            <a:r>
              <a:rPr lang="pt-BR" altLang="pt-BR" sz="2000" b="0" dirty="0">
                <a:latin typeface="Arial" panose="020B0604020202020204" pitchFamily="34" charset="0"/>
              </a:rPr>
              <a:t>. </a:t>
            </a:r>
            <a:endParaRPr lang="pt-BR" altLang="pt-BR" sz="2000" dirty="0">
              <a:latin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02" y="4979582"/>
            <a:ext cx="68865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H="1">
            <a:off x="6087291" y="3030017"/>
            <a:ext cx="606198" cy="2051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126880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5274763" y="236769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Malha Fechada</a:t>
            </a:r>
            <a:endParaRPr lang="pt-BR" sz="2800" dirty="0"/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350823" y="962260"/>
            <a:ext cx="470083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Entende-se como controlador o dispositivo capaz de realizar determinadas operações matemáticas sobre o sinal de erro [</a:t>
            </a:r>
            <a:r>
              <a:rPr lang="pt-BR" altLang="pt-BR" sz="2400" b="0" i="1" dirty="0">
                <a:latin typeface="Arial" panose="020B0604020202020204" pitchFamily="34" charset="0"/>
              </a:rPr>
              <a:t>e(t)</a:t>
            </a:r>
            <a:r>
              <a:rPr lang="pt-BR" altLang="pt-BR" sz="2400" b="0" dirty="0">
                <a:latin typeface="Arial" panose="020B0604020202020204" pitchFamily="34" charset="0"/>
              </a:rPr>
              <a:t>], a fim de produzir um sinal [</a:t>
            </a:r>
            <a:r>
              <a:rPr lang="pt-BR" altLang="pt-BR" sz="2400" b="0" i="1" dirty="0">
                <a:latin typeface="Arial" panose="020B0604020202020204" pitchFamily="34" charset="0"/>
              </a:rPr>
              <a:t>u(t)</a:t>
            </a:r>
            <a:r>
              <a:rPr lang="pt-BR" altLang="pt-BR" sz="2400" b="0" dirty="0">
                <a:latin typeface="Arial" panose="020B0604020202020204" pitchFamily="34" charset="0"/>
              </a:rPr>
              <a:t>] a ser aplicado na planta.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 Com a função de satisfazer um determinado objetivo. Tais operações matemáticas constituem as ações de controle, que basicamente correspondem à </a:t>
            </a:r>
            <a:r>
              <a:rPr lang="pt-BR" altLang="pt-BR" sz="2400" b="0" dirty="0">
                <a:solidFill>
                  <a:srgbClr val="FF0000"/>
                </a:solidFill>
                <a:latin typeface="Arial" panose="020B0604020202020204" pitchFamily="34" charset="0"/>
              </a:rPr>
              <a:t>ação liga-desliga (</a:t>
            </a:r>
            <a:r>
              <a:rPr lang="pt-BR" altLang="pt-BR" sz="2400" b="0" i="1" dirty="0" err="1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  <a:r>
              <a:rPr lang="pt-BR" altLang="pt-BR" sz="2400" b="0" i="1" dirty="0">
                <a:solidFill>
                  <a:srgbClr val="FF0000"/>
                </a:solidFill>
                <a:latin typeface="Arial" panose="020B0604020202020204" pitchFamily="34" charset="0"/>
              </a:rPr>
              <a:t>-off</a:t>
            </a:r>
            <a:r>
              <a:rPr lang="pt-BR" altLang="pt-BR" sz="2400" b="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pt-BR" altLang="pt-BR" sz="2400" b="0" dirty="0">
                <a:latin typeface="Arial" panose="020B0604020202020204" pitchFamily="34" charset="0"/>
              </a:rPr>
              <a:t>, </a:t>
            </a:r>
            <a:r>
              <a:rPr lang="pt-BR" altLang="pt-BR" sz="2400" b="0" dirty="0">
                <a:solidFill>
                  <a:schemeClr val="accent1"/>
                </a:solidFill>
                <a:latin typeface="Arial" panose="020B0604020202020204" pitchFamily="34" charset="0"/>
              </a:rPr>
              <a:t>ação proporcional,</a:t>
            </a:r>
            <a:r>
              <a:rPr lang="pt-BR" altLang="pt-BR" sz="2400" b="0" dirty="0">
                <a:latin typeface="Arial" panose="020B0604020202020204" pitchFamily="34" charset="0"/>
              </a:rPr>
              <a:t> </a:t>
            </a:r>
            <a:r>
              <a:rPr lang="pt-BR" altLang="pt-BR" sz="2400" b="0" dirty="0">
                <a:solidFill>
                  <a:srgbClr val="00B050"/>
                </a:solidFill>
                <a:latin typeface="Arial" panose="020B0604020202020204" pitchFamily="34" charset="0"/>
              </a:rPr>
              <a:t>ação integral </a:t>
            </a:r>
            <a:r>
              <a:rPr lang="pt-BR" altLang="pt-BR" sz="2400" b="0" dirty="0">
                <a:latin typeface="Arial" panose="020B0604020202020204" pitchFamily="34" charset="0"/>
              </a:rPr>
              <a:t>e </a:t>
            </a:r>
            <a:r>
              <a:rPr lang="pt-BR" altLang="pt-BR" sz="2400" b="0" dirty="0">
                <a:solidFill>
                  <a:srgbClr val="7030A0"/>
                </a:solidFill>
                <a:latin typeface="Arial" panose="020B0604020202020204" pitchFamily="34" charset="0"/>
              </a:rPr>
              <a:t>ação derivativa</a:t>
            </a:r>
            <a:r>
              <a:rPr lang="pt-BR" altLang="pt-BR" sz="2400" b="0" dirty="0">
                <a:latin typeface="Arial" panose="020B0604020202020204" pitchFamily="34" charset="0"/>
              </a:rPr>
              <a:t>. 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pic>
        <p:nvPicPr>
          <p:cNvPr id="16" name="Picture 211" descr="servo amplifier_200W">
            <a:extLst>
              <a:ext uri="{FF2B5EF4-FFF2-40B4-BE49-F238E27FC236}">
                <a16:creationId xmlns:a16="http://schemas.microsoft.com/office/drawing/2014/main" id="{ACC9C735-C5F1-4964-80CE-E301209D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6" y="1073698"/>
            <a:ext cx="3359823" cy="46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126880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4611189" y="159824"/>
            <a:ext cx="4401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i="1" dirty="0">
                <a:latin typeface="Arial" panose="020B0604020202020204" pitchFamily="34" charset="0"/>
              </a:rPr>
              <a:t>Controle </a:t>
            </a:r>
            <a:r>
              <a:rPr lang="pt-BR" altLang="pt-BR" sz="3600" i="1" dirty="0" err="1">
                <a:latin typeface="Arial" panose="020B0604020202020204" pitchFamily="34" charset="0"/>
              </a:rPr>
              <a:t>On</a:t>
            </a:r>
            <a:r>
              <a:rPr lang="pt-BR" altLang="pt-BR" sz="3600" i="1" dirty="0">
                <a:latin typeface="Arial" panose="020B0604020202020204" pitchFamily="34" charset="0"/>
              </a:rPr>
              <a:t> - Off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14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" y="3056143"/>
            <a:ext cx="3996000" cy="22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402182" y="1574800"/>
            <a:ext cx="56823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É o mais simples e mais barato. Este modo de controle só permite duas posições do elemento final: </a:t>
            </a:r>
            <a:r>
              <a:rPr lang="pt-BR" alt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aberto/fechado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altLang="pt-BR" sz="24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ligado/desligado.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 </a:t>
            </a: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Seu uso fica restrito a processos que apresentam grande capacitância ou a processo em que a oscilação não seja prejudicial. É um controle muito utilizado em sistemas de segurança. </a:t>
            </a:r>
          </a:p>
        </p:txBody>
      </p:sp>
    </p:spTree>
    <p:extLst>
      <p:ext uri="{BB962C8B-B14F-4D97-AF65-F5344CB8AC3E}">
        <p14:creationId xmlns:p14="http://schemas.microsoft.com/office/powerpoint/2010/main" val="29852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1"/>
            <a:ext cx="4126880" cy="7345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268166" y="356846"/>
            <a:ext cx="32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Modos de Controle</a:t>
            </a:r>
            <a:endParaRPr lang="pt-BR" sz="2800" dirty="0"/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4611189" y="356846"/>
            <a:ext cx="4624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i="1" dirty="0">
                <a:latin typeface="Arial" panose="020B0604020202020204" pitchFamily="34" charset="0"/>
              </a:rPr>
              <a:t>Controlador Proporcional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397227" y="1199063"/>
            <a:ext cx="58782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Neste controle, a amplitude de correção é proporcional à amplitude do desvio. O elemento final se move para uma determinada posição, para cada valor de desvio.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 informação de variação do processo chega ao controlador, onde é constatado o desvio do valor desejado. Neste momento o controlador começa a dar uma correção proporcional a este erro, mandando girar o motor, para que a variável possa retornar ao valor desejado. </a:t>
            </a:r>
          </a:p>
        </p:txBody>
      </p:sp>
      <p:pic>
        <p:nvPicPr>
          <p:cNvPr id="16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3" y="2232531"/>
            <a:ext cx="3780000" cy="188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1086</Words>
  <Application>Microsoft Office PowerPoint</Application>
  <PresentationFormat>Personalizar</PresentationFormat>
  <Paragraphs>106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Diagrama de um servomecanismo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99</cp:revision>
  <dcterms:created xsi:type="dcterms:W3CDTF">2022-01-16T23:09:25Z</dcterms:created>
  <dcterms:modified xsi:type="dcterms:W3CDTF">2022-04-02T16:09:04Z</dcterms:modified>
</cp:coreProperties>
</file>